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33" r:id="rId2"/>
    <p:sldId id="326" r:id="rId3"/>
    <p:sldId id="325" r:id="rId4"/>
    <p:sldId id="276" r:id="rId5"/>
    <p:sldId id="302" r:id="rId6"/>
    <p:sldId id="303" r:id="rId7"/>
    <p:sldId id="332" r:id="rId8"/>
    <p:sldId id="334" r:id="rId9"/>
    <p:sldId id="263" r:id="rId10"/>
    <p:sldId id="257" r:id="rId11"/>
    <p:sldId id="330" r:id="rId12"/>
    <p:sldId id="310" r:id="rId13"/>
    <p:sldId id="329" r:id="rId14"/>
    <p:sldId id="260" r:id="rId15"/>
    <p:sldId id="269" r:id="rId16"/>
    <p:sldId id="267" r:id="rId17"/>
    <p:sldId id="268" r:id="rId18"/>
    <p:sldId id="270" r:id="rId19"/>
    <p:sldId id="271" r:id="rId20"/>
    <p:sldId id="272" r:id="rId21"/>
    <p:sldId id="301" r:id="rId22"/>
    <p:sldId id="321" r:id="rId23"/>
    <p:sldId id="328" r:id="rId24"/>
    <p:sldId id="262" r:id="rId25"/>
    <p:sldId id="311" r:id="rId26"/>
    <p:sldId id="265" r:id="rId27"/>
    <p:sldId id="314" r:id="rId28"/>
    <p:sldId id="305" r:id="rId29"/>
    <p:sldId id="292" r:id="rId30"/>
    <p:sldId id="315" r:id="rId31"/>
    <p:sldId id="317" r:id="rId32"/>
    <p:sldId id="318" r:id="rId33"/>
    <p:sldId id="319" r:id="rId34"/>
    <p:sldId id="320" r:id="rId35"/>
    <p:sldId id="273" r:id="rId36"/>
    <p:sldId id="282" r:id="rId37"/>
    <p:sldId id="324" r:id="rId38"/>
    <p:sldId id="323" r:id="rId39"/>
    <p:sldId id="275" r:id="rId40"/>
    <p:sldId id="331" r:id="rId41"/>
    <p:sldId id="293" r:id="rId42"/>
    <p:sldId id="307" r:id="rId43"/>
    <p:sldId id="27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8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B093A-3376-4263-AC4F-D1AF632F6F00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4042-1EF8-45B2-9895-6C8A49CBC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5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E3DA6-2358-477A-B3B5-9ED4A76F0CB5}" type="datetimeFigureOut">
              <a:rPr lang="ru-RU">
                <a:solidFill>
                  <a:prstClr val="black"/>
                </a:solidFill>
              </a:rPr>
              <a:pPr/>
              <a:t>21.11.2019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A85ADF-72E8-4178-A5BC-CEE319FCA0A6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395536" y="404664"/>
            <a:ext cx="8352928" cy="6048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3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Рисунок 7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2660"/>
            <a:stretch>
              <a:fillRect/>
            </a:stretch>
          </p:blipFill>
          <p:spPr>
            <a:xfrm>
              <a:off x="0" y="0"/>
              <a:ext cx="5976664" cy="546224"/>
            </a:xfrm>
            <a:prstGeom prst="rect">
              <a:avLst/>
            </a:prstGeom>
          </p:spPr>
        </p:pic>
        <p:pic>
          <p:nvPicPr>
            <p:cNvPr id="9" name="Рисунок 8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2660"/>
            <a:stretch>
              <a:fillRect/>
            </a:stretch>
          </p:blipFill>
          <p:spPr>
            <a:xfrm flipV="1">
              <a:off x="0" y="6311776"/>
              <a:ext cx="5976664" cy="546224"/>
            </a:xfrm>
            <a:prstGeom prst="rect">
              <a:avLst/>
            </a:prstGeom>
          </p:spPr>
        </p:pic>
        <p:pic>
          <p:nvPicPr>
            <p:cNvPr id="10" name="Рисунок 9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2660"/>
            <a:stretch>
              <a:fillRect/>
            </a:stretch>
          </p:blipFill>
          <p:spPr>
            <a:xfrm rot="16200000">
              <a:off x="-2751224" y="3155888"/>
              <a:ext cx="6048672" cy="546224"/>
            </a:xfrm>
            <a:prstGeom prst="rect">
              <a:avLst/>
            </a:prstGeom>
          </p:spPr>
        </p:pic>
        <p:pic>
          <p:nvPicPr>
            <p:cNvPr id="11" name="Рисунок 10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2660"/>
            <a:stretch>
              <a:fillRect/>
            </a:stretch>
          </p:blipFill>
          <p:spPr>
            <a:xfrm rot="5400000" flipH="1">
              <a:off x="5846552" y="3155888"/>
              <a:ext cx="6048672" cy="546224"/>
            </a:xfrm>
            <a:prstGeom prst="rect">
              <a:avLst/>
            </a:prstGeom>
          </p:spPr>
        </p:pic>
        <p:pic>
          <p:nvPicPr>
            <p:cNvPr id="12" name="Рисунок 11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46758"/>
            <a:stretch>
              <a:fillRect/>
            </a:stretch>
          </p:blipFill>
          <p:spPr>
            <a:xfrm>
              <a:off x="5940152" y="0"/>
              <a:ext cx="3203848" cy="546224"/>
            </a:xfrm>
            <a:prstGeom prst="rect">
              <a:avLst/>
            </a:prstGeom>
          </p:spPr>
        </p:pic>
        <p:pic>
          <p:nvPicPr>
            <p:cNvPr id="13" name="Рисунок 12" descr="0_8781d_ea3e27ef_L.png"/>
            <p:cNvPicPr>
              <a:picLocks noChangeAspect="1"/>
            </p:cNvPicPr>
            <p:nvPr userDrawn="1"/>
          </p:nvPicPr>
          <p:blipFill>
            <a:blip r:embed="rId13" cstate="print"/>
            <a:srcRect l="2290" r="46758"/>
            <a:stretch>
              <a:fillRect/>
            </a:stretch>
          </p:blipFill>
          <p:spPr>
            <a:xfrm flipV="1">
              <a:off x="5940152" y="6311776"/>
              <a:ext cx="3203848" cy="546224"/>
            </a:xfrm>
            <a:prstGeom prst="rect">
              <a:avLst/>
            </a:prstGeom>
          </p:spPr>
        </p:pic>
      </p:grp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2" Type="http://schemas.openxmlformats.org/officeDocument/2006/relationships/image" Target="../media/image40.jpg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«ЛУЧШЕ СВОЕ ОТДАТЬ , НЕЖЕЛИ ЧУЖОЕ ВЗЯТЬ»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                             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2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755576" y="1124744"/>
            <a:ext cx="7704856" cy="2741025"/>
            <a:chOff x="1115616" y="2132856"/>
            <a:chExt cx="7165477" cy="284192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32856"/>
              <a:ext cx="7165477" cy="10530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latin typeface="Monotype Corsiva" pitchFamily="66" charset="0"/>
                </a:rPr>
                <a:t>БИБЛИЯ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140265" y="4368476"/>
              <a:ext cx="4910120" cy="606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3200" dirty="0" smtClean="0">
                <a:solidFill>
                  <a:prstClr val="black"/>
                </a:solidFill>
                <a:latin typeface="Monotype Corsiva" pitchFamily="66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39" y="0"/>
            <a:ext cx="477972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10 Божьих  заповедей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00174"/>
            <a:ext cx="4624390" cy="4579951"/>
          </a:xfrm>
        </p:spPr>
        <p:txBody>
          <a:bodyPr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1. Я есть Господь Бог твой, и нет других богов, кроме Меня.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2. Не сотвори себе кумира и никакого изображения; не поклоняйся им и не служи им.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3. Не поминай имени Господа Бога твоего всуе.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4. Шесть дней работай и делай всякие дела свои, а седьмой есть день отдохновения, который посвяти Господу Богу твоему.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5. Почитай отца твоего и мать, да будешь благословен на земле и </a:t>
            </a:r>
            <a:r>
              <a:rPr lang="ru-RU" dirty="0" err="1" smtClean="0"/>
              <a:t>долголетен</a:t>
            </a:r>
            <a:r>
              <a:rPr lang="ru-RU" dirty="0" smtClean="0"/>
              <a:t>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6. Не убий.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7. Не прелюбодействуй.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8</a:t>
            </a:r>
            <a:r>
              <a:rPr lang="ru-RU" b="1" dirty="0" smtClean="0"/>
              <a:t>. Не укради.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9. Не лжесвидетельствуй.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/>
              <a:t>10. Не пожелай ничего чужого.</a:t>
            </a:r>
            <a:endParaRPr lang="ru-RU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357298"/>
            <a:ext cx="373970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822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4294967295"/>
          </p:nvPr>
        </p:nvSpPr>
        <p:spPr>
          <a:xfrm>
            <a:off x="636588" y="428625"/>
            <a:ext cx="8507412" cy="57864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Заповедь  8  « НЕ УКРАДИ!»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Тот у кто у людей забрал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Вещи их путем нечестным,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Человек тот вором стал,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Это будет всем известно.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Пусть не сразу, не сейчас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Все узнают эту тайну.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Бог покажет белу свету,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dirty="0" smtClean="0"/>
              <a:t>Явно за обман воздаст.</a:t>
            </a:r>
          </a:p>
          <a:p>
            <a:pPr marL="609600" indent="-6096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4000" dirty="0" smtClean="0">
              <a:solidFill>
                <a:srgbClr val="A5002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6829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Мудрость народная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1571612"/>
            <a:ext cx="5338770" cy="5018109"/>
          </a:xfrm>
        </p:spPr>
        <p:txBody>
          <a:bodyPr/>
          <a:lstStyle/>
          <a:p>
            <a:r>
              <a:rPr lang="ru-RU" dirty="0" smtClean="0"/>
              <a:t>Что не твое - впрок не пойдет. </a:t>
            </a:r>
          </a:p>
          <a:p>
            <a:r>
              <a:rPr lang="ru-RU" dirty="0" smtClean="0"/>
              <a:t>Лучше свое отдать, нежели чужое взять. </a:t>
            </a:r>
          </a:p>
          <a:p>
            <a:r>
              <a:rPr lang="ru-RU" dirty="0" smtClean="0"/>
              <a:t>На чужой каравай рот не разевай, а пораньше вставай да свой затевай! </a:t>
            </a:r>
          </a:p>
          <a:p>
            <a:r>
              <a:rPr lang="ru-RU" dirty="0" smtClean="0"/>
              <a:t>Чужим богат не будешь. Чужое добро не впрок. </a:t>
            </a:r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230506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285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dirty="0" smtClean="0"/>
              <a:t>Н.Носов «Огурцы»</a:t>
            </a:r>
            <a:endParaRPr lang="ru-RU" dirty="0"/>
          </a:p>
        </p:txBody>
      </p:sp>
      <p:pic>
        <p:nvPicPr>
          <p:cNvPr id="4" name="Содержимое 3" descr="hello_html_39e98d9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106" y="2143116"/>
            <a:ext cx="7080972" cy="398304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crn_big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14" y="0"/>
            <a:ext cx="92044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Н.Носов.Огурцы.Рисунки-И.Семёнова.М.Дет.лит.1982-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crn_big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94" y="0"/>
            <a:ext cx="91879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Ogurtsyi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22097" cy="6858000"/>
          </a:xfrm>
          <a:prstGeom prst="rect">
            <a:avLst/>
          </a:prstGeom>
        </p:spPr>
      </p:pic>
      <p:pic>
        <p:nvPicPr>
          <p:cNvPr id="4" name="Рисунок 3" descr="Ogurtsyi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396" y="0"/>
            <a:ext cx="475060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Ogurtsyi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1_e6bda6a68661240cbb66990bf66dc473_13662019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5" y="1"/>
            <a:ext cx="461962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гражданин России </a:t>
            </a:r>
            <a:endParaRPr lang="ru-RU" b="1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3910013" cy="4589462"/>
          </a:xfrm>
        </p:spPr>
        <p:txBody>
          <a:bodyPr/>
          <a:lstStyle/>
          <a:p>
            <a:r>
              <a:rPr lang="ru-RU" sz="4000" dirty="0" smtClean="0"/>
              <a:t>Честный</a:t>
            </a:r>
          </a:p>
          <a:p>
            <a:r>
              <a:rPr lang="ru-RU" sz="4000" dirty="0" smtClean="0"/>
              <a:t> порядочный</a:t>
            </a:r>
          </a:p>
          <a:p>
            <a:r>
              <a:rPr lang="ru-RU" sz="4000" dirty="0" smtClean="0"/>
              <a:t> смелый </a:t>
            </a:r>
          </a:p>
          <a:p>
            <a:r>
              <a:rPr lang="ru-RU" sz="4000" dirty="0" smtClean="0"/>
              <a:t> горячо любит                                               свою Родину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357298"/>
            <a:ext cx="2643206" cy="344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143380"/>
            <a:ext cx="3143272" cy="234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773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Nikolay-Nosov--Ogurc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5" y="0"/>
            <a:ext cx="59150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8" y="476672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0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Наказание воров в древности</a:t>
            </a:r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>
          <a:xfrm>
            <a:off x="214313" y="1071563"/>
            <a:ext cx="8715375" cy="5500687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latin typeface="Arial Narrow" panose="020B0606020202030204" pitchFamily="34" charset="0"/>
              </a:rPr>
              <a:t>Клеймо на лбу</a:t>
            </a:r>
          </a:p>
          <a:p>
            <a:pPr eaLnBrk="1" hangingPunct="1"/>
            <a:r>
              <a:rPr lang="ru-RU" altLang="ru-RU" sz="4000" smtClean="0">
                <a:latin typeface="Arial Narrow" panose="020B0606020202030204" pitchFamily="34" charset="0"/>
              </a:rPr>
              <a:t> Поездка в чане с помоями</a:t>
            </a:r>
          </a:p>
          <a:p>
            <a:pPr eaLnBrk="1" hangingPunct="1"/>
            <a:r>
              <a:rPr lang="ru-RU" altLang="ru-RU" sz="4000" smtClean="0">
                <a:latin typeface="Arial Narrow" panose="020B0606020202030204" pitchFamily="34" charset="0"/>
              </a:rPr>
              <a:t>Отрубание рук</a:t>
            </a:r>
          </a:p>
          <a:p>
            <a:pPr eaLnBrk="1" hangingPunct="1"/>
            <a:r>
              <a:rPr lang="ru-RU" altLang="ru-RU" sz="4000" smtClean="0">
                <a:latin typeface="Arial Narrow" panose="020B0606020202030204" pitchFamily="34" charset="0"/>
              </a:rPr>
              <a:t>Казни воров на Руси. (Петр </a:t>
            </a:r>
            <a:r>
              <a:rPr lang="en-US" altLang="ru-RU" sz="4000" smtClean="0">
                <a:latin typeface="Arial Narrow" panose="020B0606020202030204" pitchFamily="34" charset="0"/>
              </a:rPr>
              <a:t>I </a:t>
            </a:r>
            <a:r>
              <a:rPr lang="ru-RU" altLang="ru-RU" sz="4000" smtClean="0">
                <a:latin typeface="Arial Narrow" panose="020B0606020202030204" pitchFamily="34" charset="0"/>
              </a:rPr>
              <a:t>собственноручно сек воров на городской площади)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ru-RU" altLang="ru-RU" smtClean="0">
              <a:latin typeface="Arial Narrow" panose="020B060602020203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9235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УГОЛОВНЫЙ КОДЕКС РФ</a:t>
            </a:r>
            <a:endParaRPr lang="ru-RU" dirty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4910142" cy="5089548"/>
          </a:xfrm>
        </p:spPr>
        <p:txBody>
          <a:bodyPr/>
          <a:lstStyle/>
          <a:p>
            <a:r>
              <a:rPr lang="ru-RU" sz="2800" dirty="0" smtClean="0"/>
              <a:t>преступление наказывается по закону </a:t>
            </a:r>
          </a:p>
          <a:p>
            <a:r>
              <a:rPr lang="ru-RU" sz="2800" dirty="0" smtClean="0"/>
              <a:t>В уголовном кодексе России ст.158 записано: </a:t>
            </a:r>
          </a:p>
          <a:p>
            <a:r>
              <a:rPr lang="ru-RU" sz="2800" dirty="0" smtClean="0"/>
              <a:t>Воровство - преступление, хищение чужого имущества. </a:t>
            </a:r>
            <a:r>
              <a:rPr lang="ru-RU" sz="2800" b="1" dirty="0" smtClean="0"/>
              <a:t>Наказание от 2х лет и более</a:t>
            </a:r>
            <a:r>
              <a:rPr lang="ru-RU" sz="2800" dirty="0" smtClean="0"/>
              <a:t>. Хищение в особо крупных размерах карается до </a:t>
            </a:r>
            <a:r>
              <a:rPr lang="ru-RU" sz="2800" b="1" dirty="0" smtClean="0"/>
              <a:t>10-15 лет тюрьмы с конфискацией </a:t>
            </a:r>
            <a:r>
              <a:rPr lang="ru-RU" b="1" dirty="0" smtClean="0"/>
              <a:t>имущества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714488"/>
            <a:ext cx="3071834" cy="456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03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58979" y="1844824"/>
            <a:ext cx="8401080" cy="7275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4972072"/>
          </a:xfrm>
        </p:spPr>
        <p:txBody>
          <a:bodyPr/>
          <a:lstStyle/>
          <a:p>
            <a:pPr>
              <a:buNone/>
            </a:pPr>
            <a:r>
              <a:rPr lang="ru-RU" b="1" i="1" u="sng" dirty="0" smtClean="0">
                <a:solidFill>
                  <a:srgbClr val="FF0000"/>
                </a:solidFill>
              </a:rPr>
              <a:t>КРАЖА –(тайное похищение имущества)</a:t>
            </a:r>
            <a:endParaRPr lang="ru-RU" b="1" i="1" u="sng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b="1" i="1" u="sng" dirty="0" smtClean="0">
                <a:solidFill>
                  <a:srgbClr val="FF0000"/>
                </a:solidFill>
              </a:rPr>
              <a:t>Грабеж-(открытое похищение имущества)</a:t>
            </a:r>
          </a:p>
          <a:p>
            <a:pPr>
              <a:buNone/>
            </a:pPr>
            <a:r>
              <a:rPr lang="ru-RU" b="1" i="1" u="sng" dirty="0" smtClean="0">
                <a:solidFill>
                  <a:srgbClr val="FF0000"/>
                </a:solidFill>
              </a:rPr>
              <a:t>наказывается</a:t>
            </a:r>
            <a:r>
              <a:rPr lang="ru-RU" b="1" i="1" u="sng" dirty="0" smtClean="0"/>
              <a:t>:</a:t>
            </a:r>
            <a:endParaRPr lang="ru-RU" u="sng" dirty="0" smtClean="0"/>
          </a:p>
          <a:p>
            <a:r>
              <a:rPr lang="ru-RU" b="1" i="1" dirty="0" smtClean="0"/>
              <a:t>общественными работами,</a:t>
            </a:r>
            <a:endParaRPr lang="ru-RU" dirty="0" smtClean="0"/>
          </a:p>
          <a:p>
            <a:r>
              <a:rPr lang="ru-RU" b="1" i="1" dirty="0" smtClean="0"/>
              <a:t>штрафом,</a:t>
            </a:r>
            <a:endParaRPr lang="ru-RU" dirty="0" smtClean="0"/>
          </a:p>
          <a:p>
            <a:r>
              <a:rPr lang="ru-RU" b="1" i="1" dirty="0" smtClean="0"/>
              <a:t>исправительными работами на срок до 2 лет,</a:t>
            </a:r>
            <a:endParaRPr lang="ru-RU" dirty="0" smtClean="0"/>
          </a:p>
          <a:p>
            <a:r>
              <a:rPr lang="ru-RU" b="1" i="1" dirty="0" smtClean="0"/>
              <a:t>арестом на срок до 6 месяцев,</a:t>
            </a:r>
            <a:endParaRPr lang="ru-RU" dirty="0" smtClean="0"/>
          </a:p>
          <a:p>
            <a:r>
              <a:rPr lang="ru-RU" b="1" i="1" dirty="0" smtClean="0"/>
              <a:t>ограничением свободы на срок до 3 лет,</a:t>
            </a:r>
            <a:endParaRPr lang="ru-RU" dirty="0" smtClean="0"/>
          </a:p>
          <a:p>
            <a:r>
              <a:rPr lang="ru-RU" b="1" i="1" dirty="0" smtClean="0"/>
              <a:t>лишением свободы на тот же срок.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>
            <a:normAutofit fontScale="90000"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A50021"/>
                </a:solidFill>
                <a:latin typeface="Arial" charset="0"/>
              </a:rPr>
              <a:t>Почему люди берут чужое?</a:t>
            </a: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500063" y="642938"/>
            <a:ext cx="8215312" cy="6072187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ru-RU" altLang="ru-RU" sz="3000" smtClean="0"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1. Нравится вещь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2. Легкость добычи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3. Привычка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4. Бедность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5. Зависть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6. Желание отомстить</a:t>
            </a: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3000" smtClean="0">
                <a:latin typeface="Arial Narrow" panose="020B0606020202030204" pitchFamily="34" charset="0"/>
              </a:rPr>
              <a:t>7.Привлечь внимание сверстников</a:t>
            </a:r>
          </a:p>
          <a:p>
            <a:pPr marL="609600" indent="-609600"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ru-RU" altLang="ru-RU" sz="2800" i="1" smtClean="0">
                <a:solidFill>
                  <a:srgbClr val="C00000"/>
                </a:solidFill>
              </a:rPr>
              <a:t>Брать чужие вещи без разрешения нельзя, это плохо</a:t>
            </a:r>
            <a:endParaRPr lang="ru-RU" altLang="ru-RU" sz="300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ru-RU" altLang="ru-RU" sz="3000" smtClean="0">
              <a:latin typeface="Arial Narrow" panose="020B0606020202030204" pitchFamily="34" charset="0"/>
            </a:endParaRPr>
          </a:p>
        </p:txBody>
      </p:sp>
      <p:pic>
        <p:nvPicPr>
          <p:cNvPr id="13316" name="Picture 4" descr="B:\Воровство картинки\v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357313"/>
            <a:ext cx="219868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B:\Воровство картинки\Vorovst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857250"/>
            <a:ext cx="23637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B:\Воровство картинки\7975138dc9f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714875"/>
            <a:ext cx="1905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5869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6615130" cy="857256"/>
          </a:xfrm>
        </p:spPr>
        <p:txBody>
          <a:bodyPr/>
          <a:lstStyle/>
          <a:p>
            <a:pPr algn="l"/>
            <a:r>
              <a:rPr lang="ru-RU" sz="2800" b="1" i="1" dirty="0" smtClean="0"/>
              <a:t>Какие чувства испытывает </a:t>
            </a:r>
            <a:r>
              <a:rPr lang="ru-RU" sz="2800" b="1" i="1" dirty="0" smtClean="0">
                <a:solidFill>
                  <a:srgbClr val="FF0000"/>
                </a:solidFill>
              </a:rPr>
              <a:t>человек, взявший чужое</a:t>
            </a:r>
            <a:r>
              <a:rPr lang="ru-RU" sz="4000" b="1" dirty="0" smtClean="0"/>
              <a:t>?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20002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i="1" dirty="0" smtClean="0"/>
              <a:t>Страх разоблачения.</a:t>
            </a: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i="1" dirty="0" smtClean="0"/>
              <a:t>Тревога</a:t>
            </a:r>
            <a:endParaRPr lang="ru-RU" sz="2800" dirty="0" smtClean="0"/>
          </a:p>
          <a:p>
            <a:pPr>
              <a:buFont typeface="Arial" pitchFamily="34" charset="0"/>
              <a:buChar char="•"/>
            </a:pPr>
            <a:r>
              <a:rPr lang="ru-RU" sz="2800" i="1" dirty="0" smtClean="0"/>
              <a:t>Радость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3500438"/>
            <a:ext cx="60722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Как вы думаете, какие чувства испытывает </a:t>
            </a:r>
            <a:r>
              <a:rPr lang="ru-RU" sz="3200" b="1" i="1" dirty="0" smtClean="0">
                <a:solidFill>
                  <a:srgbClr val="FF0000"/>
                </a:solidFill>
              </a:rPr>
              <a:t>пострадавший:</a:t>
            </a:r>
            <a:endParaRPr lang="ru-RU" sz="3200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Обида</a:t>
            </a: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Злость</a:t>
            </a:r>
            <a:endParaRPr lang="ru-RU" sz="3200" dirty="0" smtClean="0"/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Желание отомстить</a:t>
            </a:r>
            <a:endParaRPr lang="ru-RU" sz="3200" dirty="0"/>
          </a:p>
        </p:txBody>
      </p:sp>
      <p:pic>
        <p:nvPicPr>
          <p:cNvPr id="5" name="Рисунок 4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30" y="4857760"/>
            <a:ext cx="1428750" cy="1428750"/>
          </a:xfrm>
          <a:prstGeom prst="rect">
            <a:avLst/>
          </a:prstGeom>
        </p:spPr>
      </p:pic>
      <p:pic>
        <p:nvPicPr>
          <p:cNvPr id="6" name="Рисунок 5" descr="piktogramma-gne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929198"/>
            <a:ext cx="1643074" cy="1498022"/>
          </a:xfrm>
          <a:prstGeom prst="rect">
            <a:avLst/>
          </a:prstGeom>
        </p:spPr>
      </p:pic>
      <p:pic>
        <p:nvPicPr>
          <p:cNvPr id="7" name="Рисунок 6" descr="10747815_759570204127825_2076787335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16" y="1285860"/>
            <a:ext cx="1643074" cy="1643074"/>
          </a:xfrm>
          <a:prstGeom prst="rect">
            <a:avLst/>
          </a:prstGeom>
        </p:spPr>
      </p:pic>
      <p:pic>
        <p:nvPicPr>
          <p:cNvPr id="8" name="Рисунок 7" descr="fear-emotion-clipart-1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694" y="1643050"/>
            <a:ext cx="1309680" cy="1309680"/>
          </a:xfrm>
          <a:prstGeom prst="rect">
            <a:avLst/>
          </a:prstGeom>
        </p:spPr>
      </p:pic>
      <p:pic>
        <p:nvPicPr>
          <p:cNvPr id="9" name="Рисунок 8" descr="depositphotos_13755008-stock-illustration-smiley-emoticons-face-vector-cunn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2215396"/>
            <a:ext cx="1194311" cy="1201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60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  <a:t/>
            </a:r>
            <a:br>
              <a:rPr lang="ru-RU" sz="3200" b="1" dirty="0" smtClean="0">
                <a:solidFill>
                  <a:srgbClr val="A50021"/>
                </a:solidFill>
                <a:latin typeface="Arial" charset="0"/>
                <a:cs typeface="Arial" charset="0"/>
              </a:rPr>
            </a:br>
            <a:endParaRPr lang="ru-RU" sz="3200" b="1" dirty="0" smtClean="0">
              <a:solidFill>
                <a:srgbClr val="A50021"/>
              </a:solidFill>
              <a:latin typeface="Arial" charset="0"/>
              <a:cs typeface="Arial" charset="0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4294967295"/>
          </p:nvPr>
        </p:nvSpPr>
        <p:spPr>
          <a:xfrm>
            <a:off x="571500" y="285750"/>
            <a:ext cx="8215313" cy="6357938"/>
          </a:xfrm>
          <a:prstGeom prst="rect">
            <a:avLst/>
          </a:prstGeom>
        </p:spPr>
        <p:txBody>
          <a:bodyPr/>
          <a:lstStyle/>
          <a:p>
            <a:pPr marL="0" eaLnBrk="1" hangingPunct="1">
              <a:buFont typeface="Arial" panose="020B0604020202020204" pitchFamily="34" charset="0"/>
              <a:buNone/>
            </a:pPr>
            <a:r>
              <a:rPr lang="ru-RU" altLang="ru-RU" sz="3600" smtClean="0">
                <a:solidFill>
                  <a:srgbClr val="A5002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 что может перерасти привычка брать чужое?</a:t>
            </a:r>
          </a:p>
          <a:p>
            <a:pPr marL="0" eaLnBrk="1" hangingPunct="1">
              <a:buFont typeface="Arial" panose="020B0604020202020204" pitchFamily="34" charset="0"/>
              <a:buNone/>
            </a:pPr>
            <a:r>
              <a:rPr lang="ru-RU" altLang="ru-RU" sz="4400" smtClean="0">
                <a:latin typeface="Arial Narrow" panose="020B0606020202030204" pitchFamily="34" charset="0"/>
                <a:cs typeface="Arial" panose="020B0604020202020204" pitchFamily="34" charset="0"/>
              </a:rPr>
              <a:t>Школьник  безнаказанно крадёт мелочи: ручки, карандаши, ластик и т.д. Постепенно формируется привычка брать чужое. Человек совершает крупные кражи </a:t>
            </a:r>
          </a:p>
          <a:p>
            <a:pPr marL="0" eaLnBrk="1" hangingPunct="1">
              <a:buFont typeface="Arial" panose="020B0604020202020204" pitchFamily="34" charset="0"/>
              <a:buNone/>
            </a:pPr>
            <a:r>
              <a:rPr lang="ru-RU" altLang="ru-RU" sz="4400" smtClean="0">
                <a:latin typeface="Arial Narrow" panose="020B0606020202030204" pitchFamily="34" charset="0"/>
                <a:cs typeface="Arial" panose="020B0604020202020204" pitchFamily="34" charset="0"/>
              </a:rPr>
              <a:t>        преступник - вор.</a:t>
            </a:r>
          </a:p>
          <a:p>
            <a:pPr marL="0" eaLnBrk="1" hangingPunct="1">
              <a:buFont typeface="Arial" panose="020B0604020202020204" pitchFamily="34" charset="0"/>
              <a:buNone/>
            </a:pPr>
            <a:endParaRPr lang="ru-RU" altLang="ru-RU" sz="4400" smtClean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71500" y="50006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6389" name="Picture 5" descr="B:\Воровство картинки\0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714875"/>
            <a:ext cx="31178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0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806"/>
            <a:ext cx="8208912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2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4089"/>
            <a:ext cx="8568952" cy="157278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Каковы же последствия для несовершеннолетнего, </a:t>
            </a:r>
            <a:br>
              <a:rPr lang="ru-RU" sz="3200" dirty="0" smtClean="0">
                <a:latin typeface="Comic Sans MS" pitchFamily="66" charset="0"/>
              </a:rPr>
            </a:br>
            <a:r>
              <a:rPr lang="ru-RU" sz="3200" dirty="0" smtClean="0">
                <a:latin typeface="Comic Sans MS" pitchFamily="66" charset="0"/>
              </a:rPr>
              <a:t>если он совершил кражу:</a:t>
            </a:r>
            <a:endParaRPr lang="ru-RU" sz="3200" b="1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2564904"/>
            <a:ext cx="8928992" cy="410445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Comic Sans MS" pitchFamily="66" charset="0"/>
              </a:rPr>
              <a:t>Постановка на учет в комиссию по делам несовершеннолетних.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ru-RU" dirty="0" smtClean="0">
              <a:latin typeface="Comic Sans MS" pitchFamily="66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Comic Sans MS" pitchFamily="66" charset="0"/>
              </a:rPr>
              <a:t>Постановка на учет в полицию.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ru-RU" dirty="0" smtClean="0">
              <a:latin typeface="Comic Sans MS" pitchFamily="66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Comic Sans MS" pitchFamily="66" charset="0"/>
              </a:rPr>
              <a:t>Постановка на общешкольный учет.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ru-RU" dirty="0" smtClean="0">
              <a:latin typeface="Comic Sans MS" pitchFamily="66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Comic Sans MS" pitchFamily="66" charset="0"/>
              </a:rPr>
              <a:t>Ведение профилактической работы.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5400" dirty="0" smtClean="0"/>
              <a:t>«ЛУЧШЕ СВОЕ ОТДАТЬ , НЕЖЕЛИ ЧУЖОЕ ВЗЯТЬ»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/>
          </p:cNvSpPr>
          <p:nvPr>
            <p:ph idx="4294967295"/>
          </p:nvPr>
        </p:nvSpPr>
        <p:spPr>
          <a:xfrm>
            <a:off x="0" y="571500"/>
            <a:ext cx="8229600" cy="55546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>
                <a:latin typeface="Arial Narrow" pitchFamily="34" charset="0"/>
              </a:rPr>
              <a:t>1.Где находятся  преступники?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Arial Narrow" pitchFamily="34" charset="0"/>
              </a:rPr>
              <a:t>2. Какие условия содержания в тюрьмах?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Arial Narrow" pitchFamily="34" charset="0"/>
              </a:rPr>
              <a:t>3. Что ждет преступника после выхода на свободу? </a:t>
            </a:r>
            <a:r>
              <a:rPr lang="ru-RU" dirty="0" smtClean="0">
                <a:solidFill>
                  <a:srgbClr val="A50021"/>
                </a:solidFill>
                <a:latin typeface="Arial Narrow" pitchFamily="34" charset="0"/>
              </a:rPr>
              <a:t>Позор на всю жизнь</a:t>
            </a:r>
            <a:endParaRPr lang="ru-RU" dirty="0" smtClean="0">
              <a:latin typeface="Arial Narrow" pitchFamily="34" charset="0"/>
            </a:endParaRP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Arial Narrow" pitchFamily="34" charset="0"/>
              </a:rPr>
              <a:t>                      </a:t>
            </a:r>
            <a:r>
              <a:rPr lang="ru-RU" dirty="0" smtClean="0">
                <a:solidFill>
                  <a:srgbClr val="A50021"/>
                </a:solidFill>
                <a:latin typeface="Arial Narrow" pitchFamily="34" charset="0"/>
              </a:rPr>
              <a:t>Недоверие окружающих.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rgbClr val="A50021"/>
                </a:solidFill>
                <a:latin typeface="Arial Narrow" pitchFamily="34" charset="0"/>
              </a:rPr>
              <a:t>Человек и не брал чужое, а  указывают   на 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>
                <a:solidFill>
                  <a:srgbClr val="A50021"/>
                </a:solidFill>
                <a:latin typeface="Arial Narrow" pitchFamily="34" charset="0"/>
              </a:rPr>
              <a:t>      него, так как  провинился ранее.</a:t>
            </a:r>
          </a:p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dirty="0" smtClean="0"/>
          </a:p>
        </p:txBody>
      </p:sp>
      <p:pic>
        <p:nvPicPr>
          <p:cNvPr id="17411" name="Picture 4" descr="B:\Воровство картинки\child-counting-ch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572000"/>
            <a:ext cx="24288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B:\Воровство картинки\1266321205_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14813"/>
            <a:ext cx="1500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B:\Воровство картинки\82fa20031123cbc5068e81fab68600ac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929188"/>
            <a:ext cx="2381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75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orums.drom.ru/attachment.php?attachmentid=1880636&amp;d=1313057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85750"/>
            <a:ext cx="5572125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3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ookz.ru/authors/nosov-nikolai/ogurci_979/i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57188"/>
            <a:ext cx="650081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3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bookz.ru/authors/nosov-nikolai/ogurci_979/i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7188"/>
            <a:ext cx="6643688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5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833421"/>
          </a:xfrm>
        </p:spPr>
        <p:txBody>
          <a:bodyPr/>
          <a:lstStyle/>
          <a:p>
            <a:pPr indent="0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Вопросы для обсуждения:</a:t>
            </a:r>
            <a:endParaRPr lang="ru-RU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643063"/>
            <a:ext cx="8478837" cy="5000625"/>
          </a:xfrm>
        </p:spPr>
        <p:txBody>
          <a:bodyPr/>
          <a:lstStyle/>
          <a:p>
            <a:pPr marL="514350" indent="-514350" algn="l" eaLnBrk="1" hangingPunct="1">
              <a:spcBef>
                <a:spcPct val="0"/>
              </a:spcBef>
            </a:pPr>
            <a:r>
              <a:rPr lang="ru-RU" altLang="ru-RU" smtClean="0"/>
              <a:t>1.Что сделали мальчики?</a:t>
            </a:r>
          </a:p>
          <a:p>
            <a:pPr marL="514350" indent="-514350" algn="l" eaLnBrk="1" hangingPunct="1">
              <a:spcBef>
                <a:spcPct val="0"/>
              </a:spcBef>
            </a:pPr>
            <a:r>
              <a:rPr lang="ru-RU" altLang="ru-RU" smtClean="0"/>
              <a:t>2.Какие чувства испытывали мальчики после воровства?</a:t>
            </a:r>
          </a:p>
          <a:p>
            <a:pPr marL="514350" indent="-514350" algn="l" eaLnBrk="1" hangingPunct="1">
              <a:spcBef>
                <a:spcPct val="0"/>
              </a:spcBef>
            </a:pPr>
            <a:r>
              <a:rPr lang="ru-RU" altLang="ru-RU" smtClean="0"/>
              <a:t>2. Как отреагировала мама на поступок сына?</a:t>
            </a:r>
          </a:p>
          <a:p>
            <a:pPr marL="514350" indent="-514350" algn="l" eaLnBrk="1" hangingPunct="1">
              <a:spcBef>
                <a:spcPct val="0"/>
              </a:spcBef>
            </a:pPr>
            <a:r>
              <a:rPr lang="ru-RU" altLang="ru-RU" smtClean="0"/>
              <a:t>3. Что почувствовал мальчик, когда мама сказала, что он «вор»?</a:t>
            </a:r>
          </a:p>
          <a:p>
            <a:pPr marL="514350" indent="-514350" algn="l" eaLnBrk="1" hangingPunct="1">
              <a:spcBef>
                <a:spcPct val="0"/>
              </a:spcBef>
            </a:pPr>
            <a:r>
              <a:rPr lang="ru-RU" altLang="ru-RU" smtClean="0"/>
              <a:t>3. Как он исправил свой проступок?</a:t>
            </a:r>
          </a:p>
        </p:txBody>
      </p:sp>
    </p:spTree>
    <p:extLst>
      <p:ext uri="{BB962C8B-B14F-4D97-AF65-F5344CB8AC3E}">
        <p14:creationId xmlns:p14="http://schemas.microsoft.com/office/powerpoint/2010/main" val="153234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85818"/>
          </a:xfrm>
        </p:spPr>
        <p:txBody>
          <a:bodyPr/>
          <a:lstStyle/>
          <a:p>
            <a:r>
              <a:rPr lang="ru-RU" dirty="0" smtClean="0"/>
              <a:t>РАДОСТЬ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ОГОРЧЕНИЕ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СТРАХ И СТЫД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ОБЛЕГЧЕНИЕ И РАДОСТЬ</a:t>
            </a:r>
            <a:endParaRPr lang="ru-RU" dirty="0"/>
          </a:p>
        </p:txBody>
      </p:sp>
      <p:sp>
        <p:nvSpPr>
          <p:cNvPr id="3" name="Стрелка вниз 2"/>
          <p:cNvSpPr/>
          <p:nvPr/>
        </p:nvSpPr>
        <p:spPr>
          <a:xfrm>
            <a:off x="4429124" y="1428736"/>
            <a:ext cx="285752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4357686" y="2714620"/>
            <a:ext cx="357190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357686" y="4143380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Как избежать соблазна </a:t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и не украсть?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7678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Подумайте о том, зачем Вам это нужно.</a:t>
            </a:r>
          </a:p>
          <a:p>
            <a:pPr marL="0" indent="0" algn="ctr">
              <a:buNone/>
            </a:pPr>
            <a:r>
              <a:rPr lang="ru-RU" sz="2800" dirty="0">
                <a:latin typeface="Comic Sans MS" pitchFamily="66" charset="0"/>
              </a:rPr>
              <a:t>.</a:t>
            </a:r>
            <a:r>
              <a:rPr lang="ru-RU" sz="2800" dirty="0" smtClean="0">
                <a:latin typeface="Comic Sans MS" pitchFamily="66" charset="0"/>
              </a:rPr>
              <a:t>Вспомните, что есть последствия Вашего поступка.                                                                 .Помните, что за кражу есть наказание.</a:t>
            </a:r>
          </a:p>
          <a:p>
            <a:pPr marL="0" indent="0" algn="ctr">
              <a:buNone/>
            </a:pPr>
            <a:r>
              <a:rPr lang="ru-RU" sz="2800" dirty="0" smtClean="0">
                <a:latin typeface="Comic Sans MS" pitchFamily="66" charset="0"/>
              </a:rPr>
              <a:t>1.Потянулась рука за чужим, скажи себе:» Я не вор»! Остановись! Победи свой порыв! </a:t>
            </a:r>
          </a:p>
          <a:p>
            <a:pPr marL="0" indent="0" algn="ctr">
              <a:buNone/>
            </a:pP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smtClean="0">
                <a:latin typeface="Comic Sans MS" pitchFamily="66" charset="0"/>
              </a:rPr>
              <a:t>                                                                                                </a:t>
            </a:r>
          </a:p>
          <a:p>
            <a:pPr marL="0" indent="0" algn="ctr">
              <a:buNone/>
            </a:pPr>
            <a:r>
              <a:rPr lang="ru-RU" sz="2800" dirty="0" smtClean="0">
                <a:latin typeface="Comic Sans MS" pitchFamily="66" charset="0"/>
              </a:rPr>
              <a:t>2.Подумай о том, как будет чувствовать пострадавший(от слова страдать)</a:t>
            </a:r>
          </a:p>
          <a:p>
            <a:pPr marL="0" indent="0" algn="ctr">
              <a:buNone/>
            </a:pPr>
            <a:r>
              <a:rPr lang="ru-RU" sz="2800" dirty="0" smtClean="0">
                <a:latin typeface="Comic Sans MS" pitchFamily="66" charset="0"/>
              </a:rPr>
              <a:t>3.Взял чужое, незаметно верни. Больше брать не будешь.</a:t>
            </a:r>
          </a:p>
          <a:p>
            <a:pPr marL="0" indent="0" algn="ctr">
              <a:buNone/>
            </a:pPr>
            <a:endParaRPr lang="ru-RU" sz="2800" dirty="0" smtClean="0">
              <a:latin typeface="Comic Sans MS" pitchFamily="66" charset="0"/>
            </a:endParaRPr>
          </a:p>
          <a:p>
            <a:pPr algn="ctr"/>
            <a:r>
              <a:rPr lang="ru-RU" sz="2800" dirty="0" smtClean="0">
                <a:latin typeface="Comic Sans MS" pitchFamily="66" charset="0"/>
              </a:rPr>
              <a:t>Знайте, что организация своего досуга, своего внеурочного времени – решение многих вопросов.</a:t>
            </a:r>
          </a:p>
          <a:p>
            <a:pPr marL="0" indent="0">
              <a:buNone/>
            </a:pP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0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229600" cy="1011239"/>
          </a:xfrm>
        </p:spPr>
        <p:txBody>
          <a:bodyPr>
            <a:noAutofit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A50021"/>
                </a:solidFill>
              </a:rPr>
              <a:t>Что необходимо делать, чтобы избежать воровства?</a:t>
            </a:r>
            <a:endParaRPr lang="ru-RU" sz="3200" b="1" dirty="0" smtClean="0">
              <a:solidFill>
                <a:srgbClr val="A50021"/>
              </a:solidFill>
              <a:latin typeface="Arial Narrow" pitchFamily="34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algn="ctr" eaLnBrk="1" hangingPunct="1"/>
            <a:r>
              <a:rPr lang="ru-RU" altLang="ru-RU" dirty="0" smtClean="0">
                <a:latin typeface="Arial Narrow" panose="020B0606020202030204" pitchFamily="34" charset="0"/>
              </a:rPr>
              <a:t>З А П О М Н И!   </a:t>
            </a:r>
          </a:p>
          <a:p>
            <a:pPr eaLnBrk="1" hangingPunct="1"/>
            <a:r>
              <a:rPr lang="ru-RU" altLang="ru-RU" b="1" dirty="0" smtClean="0"/>
              <a:t>Чужие вещи без разрешения брать нельзя.</a:t>
            </a:r>
            <a:endParaRPr lang="ru-RU" altLang="ru-RU" dirty="0" smtClean="0"/>
          </a:p>
          <a:p>
            <a:pPr eaLnBrk="1" hangingPunct="1"/>
            <a:r>
              <a:rPr lang="ru-RU" altLang="ru-RU" b="1" dirty="0" smtClean="0"/>
              <a:t>Если понравилась какая-либо вещь (игрушка, книга и др.), то необходимо попросить разрешение у хозяина посмотреть ее или поиграть с нею.</a:t>
            </a:r>
            <a:endParaRPr lang="ru-RU" altLang="ru-RU" dirty="0" smtClean="0"/>
          </a:p>
          <a:p>
            <a:pPr eaLnBrk="1" hangingPunct="1"/>
            <a:r>
              <a:rPr lang="ru-RU" altLang="ru-RU" b="1" dirty="0" smtClean="0"/>
              <a:t>Взял без разрешения — честно сознайся в этом, попроси прощения.</a:t>
            </a:r>
            <a:endParaRPr lang="ru-RU" altLang="ru-RU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1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747022"/>
          </a:xfrm>
        </p:spPr>
        <p:txBody>
          <a:bodyPr>
            <a:normAutofit fontScale="90000"/>
          </a:bodyPr>
          <a:lstStyle/>
          <a:p>
            <a:pPr marL="54864" indent="0" algn="l"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Что делать, если вы стали свидетелем воровства?         </a:t>
            </a:r>
            <a:r>
              <a:rPr lang="ru-RU" dirty="0" smtClean="0">
                <a:solidFill>
                  <a:srgbClr val="A50021"/>
                </a:solidFill>
              </a:rPr>
              <a:t>Звонить </a:t>
            </a:r>
            <a:r>
              <a:rPr lang="ru-RU" sz="5300" dirty="0" smtClean="0">
                <a:solidFill>
                  <a:srgbClr val="A50021"/>
                </a:solidFill>
              </a:rPr>
              <a:t>02</a:t>
            </a:r>
            <a:endParaRPr lang="ru-RU" sz="5300" dirty="0">
              <a:solidFill>
                <a:srgbClr val="A50021"/>
              </a:solidFill>
            </a:endParaRPr>
          </a:p>
        </p:txBody>
      </p:sp>
      <p:pic>
        <p:nvPicPr>
          <p:cNvPr id="25603" name="Picture 2" descr="http://cs11008.userapi.com/v11008233/637/MZATkQaPkZ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357438"/>
            <a:ext cx="76866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02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863" y="367887"/>
            <a:ext cx="8229600" cy="703282"/>
          </a:xfrm>
        </p:spPr>
        <p:txBody>
          <a:bodyPr/>
          <a:lstStyle/>
          <a:p>
            <a:r>
              <a:rPr lang="ru-RU" dirty="0" smtClean="0"/>
              <a:t>ПОСЛОВИЦЫ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498629"/>
            <a:ext cx="80624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чужого желает , скоро свое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 нет правды, там и добра…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 терпеть самому, нежели беду …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воре шапка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….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Воровать</a:t>
            </a:r>
            <a:r>
              <a:rPr kumimoji="0" lang="ru-RU" sz="3600" b="0" i="1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беду</a:t>
            </a: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……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Кто ворует , тот беды не…</a:t>
            </a:r>
            <a:endParaRPr kumimoji="0" lang="ru-RU" sz="3600" b="0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Лучше свое отдать, нежели….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 взял – навеки</a:t>
            </a:r>
            <a:r>
              <a:rPr lang="ru-RU" sz="36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… стал.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(Проведение игры :»Это я, это я 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это все мои друзья)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 УКРАДИ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(Похожие по назначению слова)</a:t>
            </a:r>
            <a:endParaRPr lang="ru-RU" dirty="0"/>
          </a:p>
          <a:p>
            <a:pPr algn="ctr"/>
            <a:r>
              <a:rPr lang="ru-RU" dirty="0" smtClean="0"/>
              <a:t>(НЕ ВОРУЙ, НЕ БЕРИ ЧУЖОЕ, НЕ ЗАНИМАЙСЯ ГРАБЕЖОМ, НЕ ЗАНИМАЙСЯ МОШЕННИЧЕСТВОМ, НЕ ПРИСВАИВАЙ СЕБЕ ЧУЖОЕ 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89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09" y="980728"/>
            <a:ext cx="8928992" cy="41044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>
                <a:latin typeface="Comic Sans MS"/>
                <a:ea typeface="Calibri"/>
                <a:cs typeface="Times New Roman"/>
              </a:rPr>
              <a:t> </a:t>
            </a:r>
            <a:r>
              <a:rPr lang="ru-RU" sz="2800" b="1" i="1" dirty="0" smtClean="0">
                <a:latin typeface="Comic Sans MS"/>
                <a:ea typeface="Calibri"/>
                <a:cs typeface="Times New Roman"/>
              </a:rPr>
              <a:t>ДОРОГИЕ РЕБЯТА!;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   </a:t>
            </a:r>
            <a:r>
              <a:rPr lang="ru-RU" sz="4400" b="1" i="1" u="sng" dirty="0" smtClean="0">
                <a:solidFill>
                  <a:srgbClr val="C00000"/>
                </a:solidFill>
                <a:latin typeface="Comic Sans MS"/>
                <a:ea typeface="Calibri"/>
                <a:cs typeface="Times New Roman"/>
              </a:rPr>
              <a:t>«</a:t>
            </a:r>
            <a:r>
              <a:rPr lang="ru-RU" sz="4400" b="1" i="1" u="sng" dirty="0">
                <a:solidFill>
                  <a:srgbClr val="C00000"/>
                </a:solidFill>
                <a:latin typeface="Comic Sans MS"/>
                <a:ea typeface="Calibri"/>
                <a:cs typeface="Times New Roman"/>
              </a:rPr>
              <a:t>Чужого брать НЕЛЬЗЯ!»</a:t>
            </a:r>
            <a:endParaRPr lang="ru-RU" sz="24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800" b="1" i="1" dirty="0">
                <a:latin typeface="Comic Sans MS"/>
                <a:ea typeface="Calibri"/>
                <a:cs typeface="Times New Roman"/>
              </a:rPr>
              <a:t> 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800" b="1" i="1" dirty="0">
                <a:latin typeface="Comic Sans MS"/>
                <a:ea typeface="Calibri"/>
                <a:cs typeface="Times New Roman"/>
              </a:rPr>
              <a:t> </a:t>
            </a:r>
            <a:r>
              <a:rPr lang="ru-RU" sz="2700" b="1" i="1" dirty="0" smtClean="0">
                <a:latin typeface="Comic Sans MS"/>
                <a:ea typeface="Calibri"/>
                <a:cs typeface="Times New Roman"/>
              </a:rPr>
              <a:t>ПОМНИ!!!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ru-RU" sz="2700" i="1" dirty="0" smtClean="0">
              <a:latin typeface="Comic Sans MS" pitchFamily="66" charset="0"/>
              <a:ea typeface="Calibri"/>
              <a:cs typeface="Times New Roman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i="1" u="sng" dirty="0" smtClean="0">
                <a:latin typeface="Comic Sans MS"/>
                <a:ea typeface="Calibri"/>
                <a:cs typeface="Times New Roman"/>
              </a:rPr>
              <a:t>Кража (хищение чужого имущества) </a:t>
            </a:r>
            <a:r>
              <a:rPr lang="ru-RU" sz="2800" i="1" dirty="0" smtClean="0">
                <a:latin typeface="Comic Sans MS"/>
                <a:ea typeface="Calibri"/>
                <a:cs typeface="Times New Roman"/>
              </a:rPr>
              <a:t>–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i="1" dirty="0" smtClean="0">
                <a:latin typeface="Comic Sans MS"/>
                <a:ea typeface="Calibri"/>
                <a:cs typeface="Times New Roman"/>
              </a:rPr>
              <a:t>это уже уголовно-наказуемое преступление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i="1" dirty="0" smtClean="0">
                <a:latin typeface="Comic Sans MS"/>
                <a:ea typeface="Calibri"/>
                <a:cs typeface="Times New Roman"/>
              </a:rPr>
              <a:t>(ст.158 УК РФ)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01737"/>
            <a:ext cx="1008112" cy="123121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01108"/>
            <a:ext cx="127739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86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Воровство-это преступление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2089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7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420888"/>
            <a:ext cx="6048344" cy="2088232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ru-RU" sz="8600" dirty="0" smtClean="0"/>
              <a:t>«ЛУЧШЕ СВОЕ ОТДАТЬ НЕЖЕЛИ, ЧУЖОЕ ВЗЯТЬ»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8000" dirty="0"/>
          </a:p>
          <a:p>
            <a:r>
              <a:rPr lang="ru-RU" dirty="0" smtClean="0"/>
              <a:t>Презентацию подготовила:</a:t>
            </a:r>
          </a:p>
          <a:p>
            <a:r>
              <a:rPr lang="ru-RU" dirty="0" smtClean="0"/>
              <a:t> Воспитатель</a:t>
            </a:r>
          </a:p>
          <a:p>
            <a:r>
              <a:rPr lang="ru-RU" dirty="0" smtClean="0"/>
              <a:t> ГКОУ РМ «</a:t>
            </a:r>
            <a:r>
              <a:rPr lang="ru-RU" dirty="0" err="1" smtClean="0"/>
              <a:t>Инсарская</a:t>
            </a:r>
            <a:r>
              <a:rPr lang="ru-RU" dirty="0" smtClean="0"/>
              <a:t> « общеобразовательная школа-интернат для детей-сирот и детей, оставшихся без попечения родителей с отклонениями в развитии.  </a:t>
            </a:r>
          </a:p>
          <a:p>
            <a:r>
              <a:rPr lang="ru-RU" dirty="0" smtClean="0"/>
              <a:t> </a:t>
            </a:r>
          </a:p>
          <a:p>
            <a:r>
              <a:rPr lang="ru-RU" b="1" i="1" dirty="0" smtClean="0"/>
              <a:t>Лобачева Валентина Ивановна.</a:t>
            </a:r>
          </a:p>
          <a:p>
            <a:r>
              <a:rPr lang="ru-RU" b="1" i="1" dirty="0" smtClean="0"/>
              <a:t> Инсар 2019г.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6294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4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4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9109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955" y="1600200"/>
            <a:ext cx="3386090" cy="4525963"/>
          </a:xfrm>
        </p:spPr>
      </p:pic>
    </p:spTree>
    <p:extLst>
      <p:ext uri="{BB962C8B-B14F-4D97-AF65-F5344CB8AC3E}">
        <p14:creationId xmlns:p14="http://schemas.microsoft.com/office/powerpoint/2010/main" val="37939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ВОРОВАТЬ –красть, похищать чужое ,взять что-то тайком и присвоить себе.</a:t>
            </a:r>
          </a:p>
          <a:p>
            <a:r>
              <a:rPr lang="ru-RU" dirty="0" smtClean="0"/>
              <a:t>ВОР- мошенник, бездельник, обманщик, разбойник, изменник.</a:t>
            </a:r>
          </a:p>
          <a:p>
            <a:r>
              <a:rPr lang="ru-RU" dirty="0" smtClean="0"/>
              <a:t>ГРАБЕЖ – кража, хищение чужого имущества, сопровождающееся насилием.</a:t>
            </a:r>
          </a:p>
          <a:p>
            <a:r>
              <a:rPr lang="ru-RU" dirty="0" smtClean="0"/>
              <a:t>(Толковый словарь В. Даля, С. </a:t>
            </a:r>
            <a:r>
              <a:rPr lang="ru-RU" dirty="0" err="1" smtClean="0"/>
              <a:t>И.Ожегова</a:t>
            </a:r>
            <a:r>
              <a:rPr lang="ru-RU" dirty="0" smtClean="0"/>
              <a:t>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932</Words>
  <Application>Microsoft Office PowerPoint</Application>
  <PresentationFormat>Экран (4:3)</PresentationFormat>
  <Paragraphs>155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Calibri</vt:lpstr>
      <vt:lpstr>Comic Sans MS</vt:lpstr>
      <vt:lpstr>Monotype Corsiva</vt:lpstr>
      <vt:lpstr>Times New Roman</vt:lpstr>
      <vt:lpstr>Wingdings 2</vt:lpstr>
      <vt:lpstr>1_Тема Office</vt:lpstr>
      <vt:lpstr>   «ЛУЧШЕ СВОЕ ОТДАТЬ , НЕЖЕЛИ ЧУЖОЕ ВЗЯТЬ»</vt:lpstr>
      <vt:lpstr>гражданин России </vt:lpstr>
      <vt:lpstr>Презентация PowerPoint</vt:lpstr>
      <vt:lpstr> НЕ  УКРАДИ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 Божьих  заповедей</vt:lpstr>
      <vt:lpstr>Презентация PowerPoint</vt:lpstr>
      <vt:lpstr>Мудрость народная</vt:lpstr>
      <vt:lpstr>Н.Носов «Огурцы»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Наказание воров в древности</vt:lpstr>
      <vt:lpstr>УГОЛОВНЫЙ КОДЕКС РФ</vt:lpstr>
      <vt:lpstr>  </vt:lpstr>
      <vt:lpstr>Почему люди берут чужое?</vt:lpstr>
      <vt:lpstr>Какие чувства испытывает человек, взявший чужое?</vt:lpstr>
      <vt:lpstr>   </vt:lpstr>
      <vt:lpstr>Презентация PowerPoint</vt:lpstr>
      <vt:lpstr>Каковы же последствия для несовершеннолетнего,  если он совершил кражу: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 для обсуждения:</vt:lpstr>
      <vt:lpstr>РАДОСТЬ   ОГОРЧЕНИЕ  СТРАХ И СТЫД  ОБЛЕГЧЕНИЕ И РАДОСТЬ</vt:lpstr>
      <vt:lpstr>Как избежать соблазна  и не украсть?</vt:lpstr>
      <vt:lpstr>Что необходимо делать, чтобы избежать воровства?</vt:lpstr>
      <vt:lpstr>Что делать, если вы стали свидетелем воровства?         Звонить 02</vt:lpstr>
      <vt:lpstr>ПОСЛОВИЦЫ </vt:lpstr>
      <vt:lpstr>Презентация PowerPoint</vt:lpstr>
      <vt:lpstr>Презентация PowerPoint</vt:lpstr>
      <vt:lpstr>Вывод: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RePack by Diakov</cp:lastModifiedBy>
  <cp:revision>50</cp:revision>
  <dcterms:created xsi:type="dcterms:W3CDTF">2014-03-26T13:04:32Z</dcterms:created>
  <dcterms:modified xsi:type="dcterms:W3CDTF">2019-11-21T10:49:51Z</dcterms:modified>
</cp:coreProperties>
</file>